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6" r:id="rId7"/>
    <p:sldId id="259" r:id="rId8"/>
    <p:sldId id="267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5536652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8182" y="3531205"/>
            <a:ext cx="553665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8181" y="329308"/>
            <a:ext cx="3004429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16514" y="798973"/>
            <a:ext cx="0" cy="254475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53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69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881269"/>
            <a:ext cx="1103027" cy="457759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413" y="881269"/>
            <a:ext cx="5209173" cy="457759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918028" y="719273"/>
            <a:ext cx="1096806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92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07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1" y="1756130"/>
            <a:ext cx="5525081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2" y="3806196"/>
            <a:ext cx="5525081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26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890"/>
            <a:ext cx="6479421" cy="105930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5412" y="2013936"/>
            <a:ext cx="3079690" cy="34375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143" y="2013936"/>
            <a:ext cx="3079690" cy="343755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63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164"/>
            <a:ext cx="6479422" cy="10563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9550"/>
            <a:ext cx="3079690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5413" y="2824270"/>
            <a:ext cx="3079690" cy="26444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5142" y="2023004"/>
            <a:ext cx="3079691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142" y="2821491"/>
            <a:ext cx="3079691" cy="263737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87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640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30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356" y="798973"/>
            <a:ext cx="2329635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3" y="3205492"/>
            <a:ext cx="2330998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73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1129513"/>
            <a:ext cx="3152882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2" y="3145992"/>
            <a:ext cx="3148365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5412" y="5469857"/>
            <a:ext cx="3153672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6252" y="318641"/>
            <a:ext cx="3152831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44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14732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873" b="-2873"/>
          <a:stretch/>
        </p:blipFill>
        <p:spPr>
          <a:xfrm>
            <a:off x="0" y="6163056"/>
            <a:ext cx="9144000" cy="7155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413" y="804520"/>
            <a:ext cx="6479421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5733"/>
            <a:ext cx="647942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5413" y="329308"/>
            <a:ext cx="394208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71272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8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6234744" cy="2580981"/>
          </a:xfrm>
        </p:spPr>
        <p:txBody>
          <a:bodyPr>
            <a:noAutofit/>
          </a:bodyPr>
          <a:lstStyle/>
          <a:p>
            <a:r>
              <a:rPr lang="en-US" altLang="zh-TW" sz="4000" dirty="0"/>
              <a:t>A field study on the effects of digital billboards on glance </a:t>
            </a:r>
            <a:r>
              <a:rPr lang="en-US" altLang="zh-TW" sz="4000" dirty="0" err="1"/>
              <a:t>behaviorduring</a:t>
            </a:r>
            <a:r>
              <a:rPr lang="en-US" altLang="zh-TW" sz="4000" dirty="0"/>
              <a:t> highway driving 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78182" y="4053718"/>
            <a:ext cx="7044641" cy="252996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期刊</a:t>
            </a:r>
            <a:r>
              <a:rPr lang="zh-TW" altLang="en-US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Accident </a:t>
            </a:r>
            <a:r>
              <a:rPr lang="en-US" altLang="zh-TW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Analysis and </a:t>
            </a:r>
            <a:r>
              <a:rPr lang="en-US" altLang="zh-TW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Prevention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作者：</a:t>
            </a:r>
            <a:r>
              <a:rPr lang="en-US" altLang="zh-TW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Daniel </a:t>
            </a:r>
            <a:r>
              <a:rPr lang="en-US" altLang="zh-TW" dirty="0" err="1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Belyusar</a:t>
            </a:r>
            <a:r>
              <a:rPr lang="en-US" altLang="zh-TW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, Bryan Reimer,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          </a:t>
            </a:r>
            <a:r>
              <a:rPr lang="en-US" altLang="zh-TW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Bruce </a:t>
            </a:r>
            <a:r>
              <a:rPr lang="en-US" altLang="zh-TW" dirty="0" err="1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Mehler</a:t>
            </a:r>
            <a:r>
              <a:rPr lang="en-US" altLang="zh-TW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, Joseph F. </a:t>
            </a:r>
            <a:r>
              <a:rPr lang="en-US" altLang="zh-TW" dirty="0" err="1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CoughlinNew</a:t>
            </a:r>
            <a:endParaRPr lang="en-US" altLang="zh-TW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學生：陳乃嘉</a:t>
            </a: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4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03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電子與低成本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照明技術的進步為戶外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廣告性質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的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轉變開展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了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道路。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2001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年，“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EBB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（稱為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數字廣告牌）在某些條件下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可能有更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高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的撞車率”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0" indent="0">
              <a:buNone/>
            </a:pP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   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 </a:t>
            </a:r>
            <a:r>
              <a:rPr lang="en-US" altLang="zh-TW" dirty="0" err="1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Farbry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et al., 2001 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)</a:t>
            </a:r>
          </a:p>
          <a:p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考慮到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DBB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的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傳播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計劃以及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如何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出現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DBB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以及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在何種程度上影響駕駛員注意力的不一致結果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，需要關於數字標牌對駕駛員行為影響的數據。</a:t>
            </a:r>
          </a:p>
          <a:p>
            <a:endParaRPr lang="zh-TW" altLang="en-US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endParaRPr lang="zh-TW" altLang="en-US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20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35412" y="451822"/>
            <a:ext cx="6479421" cy="1049235"/>
          </a:xfrm>
        </p:spPr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35411" y="1501057"/>
            <a:ext cx="6797220" cy="488686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受測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者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招募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224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參與者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46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人不符合分析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的年齡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標準</a:t>
            </a:r>
            <a:endParaRPr lang="en-US" altLang="zh-TW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初步研究有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25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人參與者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未達篩選標準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因記錄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裝置的技術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故障，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30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人從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分析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數據被排除在進一步分析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之外</a:t>
            </a:r>
            <a:endParaRPr lang="en-US" altLang="zh-TW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最終參與者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123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，樣品依性別劃分為兩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個年齡組（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20-29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和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60-69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）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持照超過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3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年</a:t>
            </a:r>
            <a:endParaRPr lang="en-US" altLang="zh-TW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每周平均駕駛三次或更多次</a:t>
            </a:r>
            <a:endParaRPr lang="en-US" altLang="zh-TW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警察報告顯示過去一年沒有任何事故的駕駛記錄。</a:t>
            </a:r>
            <a:endParaRPr lang="en-US" altLang="zh-TW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zh-TW" altLang="en-US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565" y="29383"/>
            <a:ext cx="5168435" cy="189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5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35410" y="335912"/>
            <a:ext cx="6479421" cy="1049235"/>
          </a:xfrm>
        </p:spPr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35410" y="1385147"/>
            <a:ext cx="6745705" cy="4429480"/>
          </a:xfrm>
        </p:spPr>
        <p:txBody>
          <a:bodyPr>
            <a:noAutofit/>
          </a:bodyPr>
          <a:lstStyle/>
          <a:p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設</a:t>
            </a:r>
            <a:r>
              <a:rPr lang="zh-TW" altLang="en-US" sz="24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備</a:t>
            </a:r>
            <a:endParaRPr lang="en-US" altLang="zh-TW" sz="24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林肯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MKS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中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進行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車輛裝備有來自控制器局域網（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CAN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）總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線及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用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攝像機捕獲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駕駛員行為和車輛周圍環境。 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一個攝像機被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定位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以</a:t>
            </a:r>
            <a:r>
              <a:rPr lang="en-US" altLang="zh-TW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640×480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解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析度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記錄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駕駛員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面部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第二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廣角攝像機（大約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87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度的視野）以</a:t>
            </a:r>
            <a:r>
              <a:rPr lang="en-US" altLang="zh-TW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1024×240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解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析度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記錄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前方道路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。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兩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個攝像機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以每秒</a:t>
            </a:r>
            <a:r>
              <a:rPr lang="en-US" altLang="zh-TW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15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幀記錄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數據。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數據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在波士頓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北部的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RT </a:t>
            </a:r>
            <a:r>
              <a:rPr lang="en-US" altLang="zh-TW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93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中收集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數據收集在與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RT 128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的交叉點以南大約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英里的廣告牌周圍。</a:t>
            </a:r>
            <a:endParaRPr lang="en-US" altLang="zh-TW" sz="1800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實驗在早上中午或晚上或下午初進行，以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避免遇到上下班時段。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31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35412" y="451822"/>
            <a:ext cx="6479421" cy="1049235"/>
          </a:xfrm>
        </p:spPr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35411" y="1501057"/>
            <a:ext cx="6479421" cy="5030372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程序</a:t>
            </a:r>
            <a:endParaRPr lang="en-US" altLang="zh-TW" sz="24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受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測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者需簽署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IRB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批准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的同意書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從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城市到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州際公路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約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10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分鐘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路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程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。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受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測者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通過錄音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被指示：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93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北上，開約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20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分鐘，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然後在南</a:t>
            </a:r>
            <a:r>
              <a:rPr lang="en-US" altLang="zh-TW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495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下高速公路。</a:t>
            </a:r>
            <a:endParaRPr lang="zh-TW" altLang="en-US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高速公路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上，可以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持續行駛同一條車道，或移動至另一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條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車道</a:t>
            </a:r>
            <a:endParaRPr lang="en-US" altLang="zh-TW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在高速公路上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約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10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分鐘（行駛路線約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11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英里）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後，受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測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者通過右邊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第一個數字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廣告牌（位在北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行）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。</a:t>
            </a:r>
            <a:endParaRPr lang="en-US" altLang="zh-TW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約</a:t>
            </a:r>
            <a:r>
              <a:rPr lang="en-US" altLang="zh-TW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小時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（包括休息時間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）後，受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測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者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在返回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時，左邊</a:t>
            </a:r>
            <a:r>
              <a:rPr lang="zh-TW" altLang="en-US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（南行）通過第二個數字</a:t>
            </a:r>
            <a:r>
              <a:rPr lang="zh-TW" altLang="en-US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廣告牌。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81" y="115910"/>
            <a:ext cx="4718857" cy="302930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62" y="235419"/>
            <a:ext cx="4532693" cy="290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23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35412" y="315123"/>
            <a:ext cx="6479421" cy="1049235"/>
          </a:xfrm>
        </p:spPr>
        <p:txBody>
          <a:bodyPr>
            <a:normAutofit/>
          </a:bodyPr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35410" y="1364358"/>
            <a:ext cx="6874493" cy="4732796"/>
          </a:xfrm>
        </p:spPr>
        <p:txBody>
          <a:bodyPr>
            <a:noAutofit/>
          </a:bodyPr>
          <a:lstStyle/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以面向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前方的廣角攝像機為基準，每個參與者定義時間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= 0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（通過廣告牌）作為數字廣告牌移動到攝像機視野的視頻記錄點。</a:t>
            </a: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以</a:t>
            </a:r>
            <a:r>
              <a:rPr lang="en-US" altLang="zh-TW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10</a:t>
            </a:r>
            <a:r>
              <a:rPr lang="zh-TW" altLang="en-US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秒為單位定義區段，在</a:t>
            </a:r>
            <a:r>
              <a:rPr lang="zh-TW" altLang="en-US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向南行駛</a:t>
            </a:r>
            <a:r>
              <a:rPr lang="zh-TW" altLang="en-US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時</a:t>
            </a:r>
            <a:endParaRPr lang="en-US" altLang="zh-TW" sz="1800" dirty="0" smtClean="0">
              <a:latin typeface="Times New Roman" panose="02020603050405020304" pitchFamily="18" charset="0"/>
              <a:ea typeface="Adobe 楷体 Std R" panose="02020400000000000000" pitchFamily="18" charset="-128"/>
              <a:cs typeface="Times New Roman" panose="02020603050405020304" pitchFamily="18" charset="0"/>
            </a:endParaRPr>
          </a:p>
          <a:p>
            <a:pPr lvl="1"/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Baseline ：</a:t>
            </a:r>
            <a:r>
              <a:rPr lang="zh-TW" altLang="en-US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通過電子廣告牌前的</a:t>
            </a:r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-40~-30s</a:t>
            </a:r>
          </a:p>
          <a:p>
            <a:pPr lvl="1"/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Approach </a:t>
            </a:r>
            <a:r>
              <a:rPr lang="zh-TW" altLang="en-US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-10~0s</a:t>
            </a:r>
          </a:p>
          <a:p>
            <a:pPr lvl="1"/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After</a:t>
            </a:r>
            <a:r>
              <a:rPr lang="zh-TW" altLang="en-US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+5~+</a:t>
            </a:r>
            <a:r>
              <a:rPr lang="en-US" altLang="zh-TW" sz="14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15s</a:t>
            </a:r>
          </a:p>
          <a:p>
            <a:r>
              <a:rPr lang="zh-TW" altLang="en-US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向北行駛</a:t>
            </a:r>
            <a:endParaRPr lang="en-US" altLang="zh-TW" sz="1800" dirty="0" smtClean="0">
              <a:latin typeface="Times New Roman" panose="02020603050405020304" pitchFamily="18" charset="0"/>
              <a:ea typeface="Adobe 楷体 Std R" panose="02020400000000000000" pitchFamily="18" charset="-128"/>
              <a:cs typeface="Times New Roman" panose="02020603050405020304" pitchFamily="18" charset="0"/>
            </a:endParaRPr>
          </a:p>
          <a:p>
            <a:pPr lvl="1"/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Baseline ：</a:t>
            </a:r>
            <a:r>
              <a:rPr lang="zh-TW" altLang="en-US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通過電子廣告牌前的</a:t>
            </a:r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-25~-15s</a:t>
            </a:r>
          </a:p>
          <a:p>
            <a:pPr lvl="1"/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Approach </a:t>
            </a:r>
            <a:r>
              <a:rPr lang="zh-TW" altLang="en-US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-10~0s</a:t>
            </a:r>
          </a:p>
          <a:p>
            <a:pPr lvl="1"/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After</a:t>
            </a:r>
            <a:r>
              <a:rPr lang="zh-TW" altLang="en-US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zh-TW" sz="14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+5~+</a:t>
            </a:r>
            <a:r>
              <a:rPr lang="en-US" altLang="zh-TW" sz="14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15s</a:t>
            </a:r>
          </a:p>
          <a:p>
            <a:r>
              <a:rPr lang="zh-TW" altLang="en-US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以這些</a:t>
            </a:r>
            <a:r>
              <a:rPr lang="zh-TW" altLang="en-US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時間作分析</a:t>
            </a:r>
            <a:r>
              <a:rPr lang="zh-TW" altLang="en-US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是</a:t>
            </a:r>
            <a:r>
              <a:rPr lang="zh-TW" altLang="en-US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因為此部分的道路沒有曲率</a:t>
            </a:r>
            <a:r>
              <a:rPr lang="zh-TW" altLang="en-US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的</a:t>
            </a:r>
            <a:r>
              <a:rPr lang="zh-TW" altLang="en-US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變化或其它</a:t>
            </a:r>
            <a:r>
              <a:rPr lang="zh-TW" altLang="en-US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突出的</a:t>
            </a:r>
            <a:r>
              <a:rPr lang="zh-TW" altLang="en-US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標誌</a:t>
            </a:r>
            <a:endParaRPr lang="en-US" altLang="zh-TW" sz="1800" dirty="0" smtClean="0">
              <a:latin typeface="Times New Roman" panose="02020603050405020304" pitchFamily="18" charset="0"/>
              <a:ea typeface="Adobe 楷体 Std 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zh-TW" altLang="en-US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行駛速度</a:t>
            </a:r>
            <a:r>
              <a:rPr lang="en-US" altLang="zh-TW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65</a:t>
            </a:r>
            <a:r>
              <a:rPr lang="zh-TW" altLang="en-US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英里（</a:t>
            </a:r>
            <a:r>
              <a:rPr lang="en-US" altLang="zh-TW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~104</a:t>
            </a:r>
            <a:r>
              <a:rPr lang="zh-TW" altLang="en-US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公里</a:t>
            </a:r>
            <a:r>
              <a:rPr lang="en-US" altLang="zh-TW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/</a:t>
            </a:r>
            <a:r>
              <a:rPr lang="zh-TW" altLang="en-US" sz="1800" dirty="0" smtClean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小時</a:t>
            </a:r>
            <a:r>
              <a:rPr lang="en-US" altLang="zh-TW" sz="1800" dirty="0">
                <a:latin typeface="Times New Roman" panose="02020603050405020304" pitchFamily="18" charset="0"/>
                <a:ea typeface="Adobe 楷体 Std R" panose="02020400000000000000" pitchFamily="18" charset="-128"/>
                <a:cs typeface="Times New Roman" panose="02020603050405020304" pitchFamily="18" charset="0"/>
              </a:rPr>
              <a:t>)</a:t>
            </a:r>
            <a:endParaRPr lang="zh-TW" altLang="en-US" sz="1800" dirty="0">
              <a:latin typeface="Times New Roman" panose="02020603050405020304" pitchFamily="18" charset="0"/>
              <a:ea typeface="Adobe 楷体 Std R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35413" y="456791"/>
            <a:ext cx="6479421" cy="1049235"/>
          </a:xfrm>
        </p:spPr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35413" y="1629367"/>
            <a:ext cx="6479421" cy="5132041"/>
          </a:xfrm>
        </p:spPr>
        <p:txBody>
          <a:bodyPr>
            <a:noAutofit/>
          </a:bodyPr>
          <a:lstStyle/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北行</a:t>
            </a:r>
            <a:r>
              <a:rPr lang="en-US" altLang="zh-TW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廣告牌位於右側</a:t>
            </a:r>
            <a:r>
              <a:rPr lang="en-US" altLang="zh-TW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)</a:t>
            </a: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掃視方向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(F(1,104) = 41.91, p &lt; 0.001</a:t>
            </a:r>
            <a:r>
              <a:rPr lang="en-US" altLang="zh-TW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)</a:t>
            </a:r>
          </a:p>
          <a:p>
            <a:pPr lvl="1"/>
            <a:r>
              <a:rPr lang="zh-TW" altLang="en-US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右側</a:t>
            </a:r>
            <a:r>
              <a:rPr lang="en-US" altLang="zh-TW" sz="14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(M = 1.38, SE = 0.10)</a:t>
            </a:r>
            <a:r>
              <a:rPr lang="zh-TW" altLang="en-US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比左側</a:t>
            </a:r>
            <a:r>
              <a:rPr lang="en-US" altLang="zh-TW" sz="14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(M = 0.64 SE = 0.07)</a:t>
            </a:r>
            <a:r>
              <a:rPr lang="zh-TW" altLang="en-US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顯著</a:t>
            </a:r>
            <a:endParaRPr lang="en-US" altLang="zh-TW" sz="14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掃視時間</a:t>
            </a:r>
            <a:r>
              <a:rPr lang="en-US" altLang="zh-TW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(F(2,208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) = 2.55, p = 0.08). 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/>
            <a:r>
              <a:rPr lang="zh-TW" altLang="en-US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不顯</a:t>
            </a:r>
            <a:r>
              <a:rPr lang="zh-TW" altLang="en-US" sz="14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著</a:t>
            </a:r>
            <a:r>
              <a:rPr lang="zh-TW" altLang="en-US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</a:t>
            </a:r>
            <a:r>
              <a:rPr lang="en-US" altLang="zh-TW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</a:t>
            </a: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男性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/>
            <a:r>
              <a:rPr lang="zh-TW" altLang="en-US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</a:t>
            </a:r>
            <a:r>
              <a:rPr lang="en-US" altLang="zh-TW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Approach</a:t>
            </a:r>
            <a:r>
              <a:rPr lang="zh-TW" altLang="en-US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間段有最多的掃視</a:t>
            </a:r>
            <a:r>
              <a:rPr lang="en-US" altLang="zh-TW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</a:t>
            </a: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女性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/>
            <a:r>
              <a:rPr lang="zh-TW" altLang="en-US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</a:t>
            </a:r>
            <a:r>
              <a:rPr lang="en-US" altLang="zh-TW" sz="14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After</a:t>
            </a:r>
            <a:r>
              <a:rPr lang="zh-TW" altLang="en-US" sz="1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間</a:t>
            </a:r>
            <a:r>
              <a:rPr lang="zh-TW" altLang="en-US" sz="14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段有最多的掃視</a:t>
            </a:r>
            <a:endParaRPr lang="en-US" altLang="zh-TW" sz="1400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南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行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掃描時間與年齡無顯著關係</a:t>
            </a:r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向左觀看時間以</a:t>
            </a:r>
            <a:r>
              <a:rPr lang="en-US" altLang="zh-TW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Approach</a:t>
            </a:r>
            <a:r>
              <a:rPr lang="en-US" altLang="zh-TW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(M = 1.57, SE = 0.19)</a:t>
            </a:r>
            <a:r>
              <a:rPr lang="zh-TW" altLang="en-US" sz="18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間段最</a:t>
            </a:r>
            <a:r>
              <a:rPr lang="zh-TW" altLang="en-US" sz="18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多</a:t>
            </a:r>
            <a:endParaRPr lang="en-US" altLang="zh-TW" sz="1800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endParaRPr lang="en-US" altLang="zh-TW" sz="18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294" y="2816520"/>
            <a:ext cx="2230039" cy="32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76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觀看時間</a:t>
            </a:r>
            <a:r>
              <a:rPr lang="en-US" altLang="zh-TW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</a:t>
            </a:r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以</a:t>
            </a:r>
            <a:r>
              <a:rPr lang="en-US" altLang="zh-TW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NHTSA</a:t>
            </a:r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訂定的</a:t>
            </a:r>
            <a:r>
              <a:rPr lang="en-US" altLang="zh-TW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2s</a:t>
            </a:r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為安</a:t>
            </a:r>
            <a:r>
              <a:rPr lang="zh-TW" altLang="en-US" sz="24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全</a:t>
            </a:r>
            <a:r>
              <a:rPr lang="en-US" altLang="zh-TW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)</a:t>
            </a:r>
          </a:p>
          <a:p>
            <a:pPr lvl="1"/>
            <a:r>
              <a:rPr lang="zh-TW" altLang="en-US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只有</a:t>
            </a:r>
            <a:r>
              <a:rPr lang="en-US" altLang="zh-TW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16</a:t>
            </a:r>
            <a:r>
              <a:rPr lang="zh-TW" altLang="en-US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位在</a:t>
            </a:r>
            <a:r>
              <a:rPr lang="en-US" altLang="zh-TW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</a:t>
            </a:r>
            <a:r>
              <a:rPr lang="zh-TW" altLang="en-US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秒完成掃視</a:t>
            </a:r>
            <a:endParaRPr lang="en-US" altLang="zh-TW" sz="20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1"/>
            <a:r>
              <a:rPr lang="zh-TW" altLang="en-US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其中，在</a:t>
            </a:r>
            <a:r>
              <a:rPr lang="en-US" altLang="zh-TW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Approach</a:t>
            </a:r>
            <a:r>
              <a:rPr lang="en-US" altLang="zh-TW" sz="20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(M = 0.1, SE = 0.03)</a:t>
            </a:r>
            <a:r>
              <a:rPr lang="zh-TW" altLang="en-US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觀看時間比</a:t>
            </a:r>
            <a:r>
              <a:rPr lang="en-US" altLang="zh-TW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Baseline(M </a:t>
            </a:r>
            <a:r>
              <a:rPr lang="en-US" altLang="zh-TW" sz="20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= 0.04, SE = 0.02,p = 0.004) </a:t>
            </a:r>
            <a:r>
              <a:rPr lang="zh-TW" altLang="en-US" sz="20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或</a:t>
            </a:r>
            <a:r>
              <a:rPr lang="en-US" altLang="zh-TW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After </a:t>
            </a:r>
            <a:r>
              <a:rPr lang="en-US" altLang="zh-TW" sz="20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(M = 0.01, SE = 0.01, p = </a:t>
            </a:r>
            <a:r>
              <a:rPr lang="en-US" altLang="zh-TW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0.04)</a:t>
            </a:r>
            <a:r>
              <a:rPr lang="zh-TW" altLang="en-US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顯著</a:t>
            </a:r>
            <a:r>
              <a:rPr lang="en-US" altLang="zh-TW" sz="20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2s. </a:t>
            </a:r>
          </a:p>
          <a:p>
            <a:endParaRPr lang="zh-TW" altLang="en-US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07935"/>
            <a:ext cx="2248592" cy="325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35413" y="2015733"/>
            <a:ext cx="7106311" cy="3450613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男女駕駛遇到</a:t>
            </a:r>
            <a:r>
              <a:rPr lang="en-US" altLang="zh-TW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DBBs</a:t>
            </a:r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時，主要注視時段不一樣</a:t>
            </a:r>
            <a:endParaRPr lang="en-US" altLang="zh-TW" sz="24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en-US" altLang="zh-TW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DBBs</a:t>
            </a:r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確時會分散駕駛注意力</a:t>
            </a:r>
            <a:endParaRPr lang="en-US" altLang="zh-TW" sz="2400" dirty="0" smtClean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比起傳統廣告牌，</a:t>
            </a:r>
            <a:r>
              <a:rPr lang="en-US" altLang="zh-TW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DBBs</a:t>
            </a:r>
            <a:r>
              <a:rPr lang="zh-TW" altLang="en-US" sz="2400" dirty="0" smtClean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更能影起駕駛注視的行為</a:t>
            </a:r>
            <a:endParaRPr lang="zh-TW" altLang="en-US" sz="2400" dirty="0"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8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1900</TotalTime>
  <Words>752</Words>
  <Application>Microsoft Office PowerPoint</Application>
  <PresentationFormat>如螢幕大小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Adobe 楷体 Std R</vt:lpstr>
      <vt:lpstr>Adobe 繁黑體 Std B</vt:lpstr>
      <vt:lpstr>新細明體</vt:lpstr>
      <vt:lpstr>Arial</vt:lpstr>
      <vt:lpstr>Palatino Linotype</vt:lpstr>
      <vt:lpstr>Times New Roman</vt:lpstr>
      <vt:lpstr>Wingdings</vt:lpstr>
      <vt:lpstr>Gallery</vt:lpstr>
      <vt:lpstr>A field study on the effects of digital billboards on glance behaviorduring highway driving </vt:lpstr>
      <vt:lpstr>Introduction</vt:lpstr>
      <vt:lpstr>Method</vt:lpstr>
      <vt:lpstr>Method</vt:lpstr>
      <vt:lpstr>Method</vt:lpstr>
      <vt:lpstr>Method</vt:lpstr>
      <vt:lpstr>Results</vt:lpstr>
      <vt:lpstr>Results</vt:lpstr>
      <vt:lpstr>Discussion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field study on the effects of digital billboards on glance behaviorduring highway driving</dc:title>
  <dc:creator>荔枝乃嘉</dc:creator>
  <cp:lastModifiedBy>Chia</cp:lastModifiedBy>
  <cp:revision>31</cp:revision>
  <dcterms:created xsi:type="dcterms:W3CDTF">2016-10-17T09:02:08Z</dcterms:created>
  <dcterms:modified xsi:type="dcterms:W3CDTF">2016-10-20T16:29:36Z</dcterms:modified>
</cp:coreProperties>
</file>